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18" r:id="rId2"/>
    <p:sldId id="375" r:id="rId3"/>
    <p:sldId id="376" r:id="rId4"/>
    <p:sldId id="429" r:id="rId5"/>
    <p:sldId id="430" r:id="rId6"/>
    <p:sldId id="383" r:id="rId7"/>
    <p:sldId id="390" r:id="rId8"/>
    <p:sldId id="432" r:id="rId9"/>
    <p:sldId id="437" r:id="rId10"/>
    <p:sldId id="438" r:id="rId11"/>
    <p:sldId id="439" r:id="rId12"/>
    <p:sldId id="440" r:id="rId13"/>
    <p:sldId id="441" r:id="rId14"/>
    <p:sldId id="442" r:id="rId15"/>
    <p:sldId id="443" r:id="rId16"/>
    <p:sldId id="444" r:id="rId17"/>
    <p:sldId id="451" r:id="rId18"/>
    <p:sldId id="445" r:id="rId19"/>
    <p:sldId id="447" r:id="rId20"/>
    <p:sldId id="44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9949" autoAdjust="0"/>
  </p:normalViewPr>
  <p:slideViewPr>
    <p:cSldViewPr snapToGrid="0">
      <p:cViewPr varScale="1">
        <p:scale>
          <a:sx n="74" d="100"/>
          <a:sy n="74" d="100"/>
        </p:scale>
        <p:origin x="352" y="5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E01F5-B371-4479-A667-CF6F16F39ADF}" type="datetimeFigureOut">
              <a:rPr lang="en-IN" smtClean="0"/>
              <a:pPr/>
              <a:t>10-02-2025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87ED6-F173-4D52-BD1A-C3E89AE7D779}" type="slidenum">
              <a:rPr lang="en-IN" smtClean="0"/>
              <a:pPr/>
              <a:t>‹#›</a:t>
            </a:fld>
            <a:endParaRPr lang="en-IN"/>
          </a:p>
        </p:txBody>
      </p:sp>
    </p:spTree>
    <p:extLst>
      <p:ext uri="{BB962C8B-B14F-4D97-AF65-F5344CB8AC3E}">
        <p14:creationId xmlns:p14="http://schemas.microsoft.com/office/powerpoint/2010/main" val="132269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altLang="en-US" sz="1200"/>
              <a:t>5</a:t>
            </a:r>
          </a:p>
        </p:txBody>
      </p:sp>
      <p:sp>
        <p:nvSpPr>
          <p:cNvPr id="133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8" name="Rectangle 6"/>
          <p:cNvSpPr>
            <a:spLocks noGrp="1" noRot="1" noChangeAspect="1" noChangeArrowheads="1" noTextEdit="1"/>
          </p:cNvSpPr>
          <p:nvPr>
            <p:ph type="sldImg"/>
          </p:nvPr>
        </p:nvSpPr>
        <p:spPr>
          <a:xfrm>
            <a:off x="393700" y="692150"/>
            <a:ext cx="6070600" cy="3416300"/>
          </a:xfrm>
          <a:ln cap="flat"/>
        </p:spPr>
      </p:sp>
      <p:sp>
        <p:nvSpPr>
          <p:cNvPr id="13319" name="Rectangle 7"/>
          <p:cNvSpPr>
            <a:spLocks noGrp="1" noChangeArrowheads="1"/>
          </p:cNvSpPr>
          <p:nvPr>
            <p:ph type="body" idx="1"/>
          </p:nvPr>
        </p:nvSpPr>
        <p:spPr>
          <a:ln/>
        </p:spPr>
        <p:txBody>
          <a:bodyPr/>
          <a:lstStyle/>
          <a:p>
            <a:endParaRPr lang="en-GB" altLang="en-US"/>
          </a:p>
        </p:txBody>
      </p:sp>
    </p:spTree>
    <p:extLst>
      <p:ext uri="{BB962C8B-B14F-4D97-AF65-F5344CB8AC3E}">
        <p14:creationId xmlns:p14="http://schemas.microsoft.com/office/powerpoint/2010/main" val="2439580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MOVSB= move byte</a:t>
            </a:r>
          </a:p>
          <a:p>
            <a:r>
              <a:rPr lang="en-US" dirty="0"/>
              <a:t>MOVSW= move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altLang="en-US" sz="1200"/>
              <a:t>5</a:t>
            </a:r>
          </a:p>
        </p:txBody>
      </p:sp>
      <p:sp>
        <p:nvSpPr>
          <p:cNvPr id="133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8" name="Rectangle 6"/>
          <p:cNvSpPr>
            <a:spLocks noGrp="1" noRot="1" noChangeAspect="1" noChangeArrowheads="1" noTextEdit="1"/>
          </p:cNvSpPr>
          <p:nvPr>
            <p:ph type="sldImg"/>
          </p:nvPr>
        </p:nvSpPr>
        <p:spPr>
          <a:xfrm>
            <a:off x="393700" y="692150"/>
            <a:ext cx="6070600" cy="3416300"/>
          </a:xfrm>
          <a:ln cap="flat"/>
        </p:spPr>
      </p:sp>
      <p:sp>
        <p:nvSpPr>
          <p:cNvPr id="13319" name="Rectangle 7"/>
          <p:cNvSpPr>
            <a:spLocks noGrp="1" noChangeArrowheads="1"/>
          </p:cNvSpPr>
          <p:nvPr>
            <p:ph type="body" idx="1"/>
          </p:nvPr>
        </p:nvSpPr>
        <p:spPr>
          <a:ln/>
        </p:spPr>
        <p:txBody>
          <a:bodyPr/>
          <a:lstStyle/>
          <a:p>
            <a:endParaRPr lang="en-GB" altLang="en-US"/>
          </a:p>
        </p:txBody>
      </p:sp>
    </p:spTree>
    <p:extLst>
      <p:ext uri="{BB962C8B-B14F-4D97-AF65-F5344CB8AC3E}">
        <p14:creationId xmlns:p14="http://schemas.microsoft.com/office/powerpoint/2010/main" val="243958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altLang="en-US" sz="1200"/>
              <a:t>5</a:t>
            </a:r>
          </a:p>
        </p:txBody>
      </p:sp>
      <p:sp>
        <p:nvSpPr>
          <p:cNvPr id="133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8" name="Rectangle 6"/>
          <p:cNvSpPr>
            <a:spLocks noGrp="1" noRot="1" noChangeAspect="1" noChangeArrowheads="1" noTextEdit="1"/>
          </p:cNvSpPr>
          <p:nvPr>
            <p:ph type="sldImg"/>
          </p:nvPr>
        </p:nvSpPr>
        <p:spPr>
          <a:xfrm>
            <a:off x="393700" y="692150"/>
            <a:ext cx="6070600" cy="3416300"/>
          </a:xfrm>
          <a:ln cap="flat"/>
        </p:spPr>
      </p:sp>
      <p:sp>
        <p:nvSpPr>
          <p:cNvPr id="13319" name="Rectangle 7"/>
          <p:cNvSpPr>
            <a:spLocks noGrp="1" noChangeArrowheads="1"/>
          </p:cNvSpPr>
          <p:nvPr>
            <p:ph type="body" idx="1"/>
          </p:nvPr>
        </p:nvSpPr>
        <p:spPr>
          <a:ln/>
        </p:spPr>
        <p:txBody>
          <a:bodyPr/>
          <a:lstStyle/>
          <a:p>
            <a:r>
              <a:rPr lang="en-GB" altLang="en-US" dirty="0"/>
              <a:t>TOS=</a:t>
            </a:r>
            <a:r>
              <a:rPr lang="en-GB" altLang="en-US" baseline="0" dirty="0"/>
              <a:t> top of stack</a:t>
            </a:r>
            <a:endParaRPr lang="en-GB" altLang="en-US" dirty="0"/>
          </a:p>
        </p:txBody>
      </p:sp>
    </p:spTree>
    <p:extLst>
      <p:ext uri="{BB962C8B-B14F-4D97-AF65-F5344CB8AC3E}">
        <p14:creationId xmlns:p14="http://schemas.microsoft.com/office/powerpoint/2010/main" val="243958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ASCII is used to translate computer text to human text.</a:t>
            </a:r>
          </a:p>
          <a:p>
            <a:r>
              <a:rPr lang="en-US" sz="1200" b="0" i="0" kern="1200" dirty="0">
                <a:solidFill>
                  <a:schemeClr val="tx1"/>
                </a:solidFill>
                <a:effectLst/>
                <a:latin typeface="+mn-lt"/>
                <a:ea typeface="+mn-ea"/>
                <a:cs typeface="+mn-cs"/>
              </a:rPr>
              <a:t>All computers speak in binary, a series of 0 and 1. However, just like English and Spanish can use the same alphabet but have completely different words for similar objects, computers also had their own version of languages. ASCII is used as a method to give all computers the same language, allowing them to share documents and files.</a:t>
            </a:r>
          </a:p>
          <a:p>
            <a:r>
              <a:rPr lang="en-US" sz="1200" b="0" i="0" kern="1200" dirty="0">
                <a:solidFill>
                  <a:schemeClr val="tx1"/>
                </a:solidFill>
                <a:effectLst/>
                <a:latin typeface="+mn-lt"/>
                <a:ea typeface="+mn-ea"/>
                <a:cs typeface="+mn-cs"/>
              </a:rPr>
              <a:t>ASCII is important because the development gave computers a common language.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EF0D4-BE3D-4F70-BEA1-EA1AD3D8A7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761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26D5955-2F4A-4AE3-BA05-9279D1550796}" type="datetime1">
              <a:rPr lang="en-IN" smtClean="0"/>
              <a:t>10-02-2025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429102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7B6246-1A1A-4C00-8A36-F9F668E53135}" type="datetime1">
              <a:rPr lang="en-IN" smtClean="0"/>
              <a:t>10-02-2025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289900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57F76AB-E801-4C4B-9984-2334EF7E8DD2}" type="datetime1">
              <a:rPr lang="en-IN" smtClean="0"/>
              <a:t>10-02-2025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379227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8F4723E-C8E5-44ED-95BB-73ED014EB4F1}" type="datetime1">
              <a:rPr lang="en-IN" smtClean="0"/>
              <a:t>10-02-2025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2370059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AF7E4E-4D48-4400-8F74-0E3289221EAB}" type="datetime1">
              <a:rPr lang="en-IN" smtClean="0"/>
              <a:t>10-02-2025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105447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C41E3F8-9DE1-41E2-BEA4-41B3840FF599}" type="datetime1">
              <a:rPr lang="en-IN" smtClean="0"/>
              <a:t>10-02-2025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103340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06F8E59-A14C-4FDD-88B8-7C0F300A1362}" type="datetime1">
              <a:rPr lang="en-IN" smtClean="0"/>
              <a:t>10-02-2025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312134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B548DA7-EB5D-498D-A026-E25FD36BB7A9}" type="datetime1">
              <a:rPr lang="en-IN" smtClean="0"/>
              <a:t>10-02-2025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9098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9680D-5F2D-43A7-BDC5-A1F6C92D4048}" type="datetime1">
              <a:rPr lang="en-IN" smtClean="0"/>
              <a:t>10-02-2025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117014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7F3599-D512-4A6C-9A33-525582E08701}" type="datetime1">
              <a:rPr lang="en-IN" smtClean="0"/>
              <a:t>10-02-2025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414859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246BE7-FF10-47D0-9B65-8D16F461F080}" type="datetime1">
              <a:rPr lang="en-IN" smtClean="0"/>
              <a:t>10-02-2025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307818-5024-4E69-A84B-DFB572A98E75}" type="slidenum">
              <a:rPr lang="en-IN" smtClean="0"/>
              <a:pPr/>
              <a:t>‹#›</a:t>
            </a:fld>
            <a:endParaRPr lang="en-IN"/>
          </a:p>
        </p:txBody>
      </p:sp>
    </p:spTree>
    <p:extLst>
      <p:ext uri="{BB962C8B-B14F-4D97-AF65-F5344CB8AC3E}">
        <p14:creationId xmlns:p14="http://schemas.microsoft.com/office/powerpoint/2010/main" val="94557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0ACEC4-3E85-4F45-A3E7-1236FBC64D56}" type="datetime1">
              <a:rPr lang="en-IN" smtClean="0"/>
              <a:t>10-02-2025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07818-5024-4E69-A84B-DFB572A98E75}" type="slidenum">
              <a:rPr lang="en-IN" smtClean="0"/>
              <a:pPr/>
              <a:t>‹#›</a:t>
            </a:fld>
            <a:endParaRPr lang="en-IN"/>
          </a:p>
        </p:txBody>
      </p:sp>
    </p:spTree>
    <p:extLst>
      <p:ext uri="{BB962C8B-B14F-4D97-AF65-F5344CB8AC3E}">
        <p14:creationId xmlns:p14="http://schemas.microsoft.com/office/powerpoint/2010/main" val="3403826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355" y="1198728"/>
            <a:ext cx="9598855" cy="1424559"/>
          </a:xfrm>
          <a:solidFill>
            <a:schemeClr val="accent4">
              <a:lumMod val="20000"/>
              <a:lumOff val="80000"/>
            </a:schemeClr>
          </a:solidFill>
        </p:spPr>
        <p:txBody>
          <a:bodyPr>
            <a:noAutofit/>
          </a:bodyPr>
          <a:lstStyle/>
          <a:p>
            <a:r>
              <a:rPr lang="en-US" sz="4000" b="1" dirty="0">
                <a:latin typeface="Times New Roman" pitchFamily="18" charset="0"/>
                <a:cs typeface="Times New Roman" pitchFamily="18" charset="0"/>
              </a:rPr>
              <a:t>ECE-2002 Computer Organization and Architecture</a:t>
            </a:r>
            <a:endParaRPr lang="en-IN" sz="4000" dirty="0">
              <a:latin typeface="Times New Roman" pitchFamily="18" charset="0"/>
              <a:cs typeface="Times New Roman" pitchFamily="18" charset="0"/>
            </a:endParaRPr>
          </a:p>
        </p:txBody>
      </p:sp>
      <p:pic>
        <p:nvPicPr>
          <p:cNvPr id="5" name="Picture 4" descr="VIT-AP LOGO PNG FORMAT.png"/>
          <p:cNvPicPr>
            <a:picLocks noChangeAspect="1"/>
          </p:cNvPicPr>
          <p:nvPr/>
        </p:nvPicPr>
        <p:blipFill>
          <a:blip r:embed="rId2" cstate="print"/>
          <a:stretch>
            <a:fillRect/>
          </a:stretch>
        </p:blipFill>
        <p:spPr>
          <a:xfrm>
            <a:off x="108399" y="176968"/>
            <a:ext cx="1809301" cy="790817"/>
          </a:xfrm>
          <a:prstGeom prst="rect">
            <a:avLst/>
          </a:prstGeom>
        </p:spPr>
      </p:pic>
      <p:sp>
        <p:nvSpPr>
          <p:cNvPr id="7" name="Subtitle 2"/>
          <p:cNvSpPr>
            <a:spLocks noGrp="1"/>
          </p:cNvSpPr>
          <p:nvPr>
            <p:ph type="subTitle" idx="1"/>
          </p:nvPr>
        </p:nvSpPr>
        <p:spPr>
          <a:xfrm>
            <a:off x="2568648" y="5500663"/>
            <a:ext cx="6743701" cy="862037"/>
          </a:xfrm>
          <a:solidFill>
            <a:schemeClr val="accent6">
              <a:lumMod val="60000"/>
              <a:lumOff val="40000"/>
            </a:schemeClr>
          </a:solidFill>
        </p:spPr>
        <p:txBody>
          <a:bodyPr>
            <a:noAutofit/>
          </a:bodyPr>
          <a:lstStyle/>
          <a:p>
            <a:r>
              <a:rPr lang="en-IN" b="1" dirty="0">
                <a:latin typeface="Times New Roman" pitchFamily="18" charset="0"/>
                <a:cs typeface="Times New Roman" pitchFamily="18" charset="0"/>
              </a:rPr>
              <a:t>Dr. </a:t>
            </a:r>
            <a:r>
              <a:rPr lang="en-IN" b="1">
                <a:latin typeface="Times New Roman" pitchFamily="18" charset="0"/>
                <a:cs typeface="Times New Roman" pitchFamily="18" charset="0"/>
              </a:rPr>
              <a:t>Kritika Bansal</a:t>
            </a:r>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School of Electronics Engineering, VIT-AP</a:t>
            </a:r>
          </a:p>
        </p:txBody>
      </p:sp>
    </p:spTree>
    <p:extLst>
      <p:ext uri="{BB962C8B-B14F-4D97-AF65-F5344CB8AC3E}">
        <p14:creationId xmlns:p14="http://schemas.microsoft.com/office/powerpoint/2010/main" val="4040111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1" y="926816"/>
            <a:ext cx="8730330" cy="579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05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475" y="869538"/>
            <a:ext cx="8744142" cy="598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12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2" b="14283"/>
          <a:stretch/>
        </p:blipFill>
        <p:spPr bwMode="auto">
          <a:xfrm>
            <a:off x="1222071" y="1120856"/>
            <a:ext cx="9977438" cy="49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12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099" y="869538"/>
            <a:ext cx="8836995" cy="595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12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grpSp>
        <p:nvGrpSpPr>
          <p:cNvPr id="3" name="Group 2"/>
          <p:cNvGrpSpPr/>
          <p:nvPr/>
        </p:nvGrpSpPr>
        <p:grpSpPr>
          <a:xfrm>
            <a:off x="1761061" y="1075761"/>
            <a:ext cx="8899458" cy="5697177"/>
            <a:chOff x="1761061" y="1075761"/>
            <a:chExt cx="8899458" cy="5697177"/>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12817"/>
            <a:stretch/>
          </p:blipFill>
          <p:spPr bwMode="auto">
            <a:xfrm>
              <a:off x="1761061" y="1075761"/>
              <a:ext cx="8899458" cy="5697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950" y="3279109"/>
              <a:ext cx="1046342" cy="38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3413" y="4168909"/>
              <a:ext cx="1046342" cy="38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5647" y="4505409"/>
              <a:ext cx="385619" cy="49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7612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99" y="965629"/>
            <a:ext cx="10131425" cy="5855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12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869538"/>
            <a:ext cx="8191500" cy="574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72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2093913"/>
            <a:ext cx="79724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18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888403"/>
            <a:ext cx="8972550" cy="5955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722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12659"/>
          <a:stretch/>
        </p:blipFill>
        <p:spPr bwMode="auto">
          <a:xfrm>
            <a:off x="1288746" y="1010635"/>
            <a:ext cx="9844088" cy="47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34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1" name="Picture 5"/>
          <p:cNvPicPr>
            <a:picLocks noChangeAspect="1" noChangeArrowheads="1"/>
          </p:cNvPicPr>
          <p:nvPr/>
        </p:nvPicPr>
        <p:blipFill>
          <a:blip r:embed="rId2">
            <a:extLst>
              <a:ext uri="{28A0092B-C50C-407E-A947-70E740481C1C}">
                <a14:useLocalDpi xmlns:a14="http://schemas.microsoft.com/office/drawing/2010/main" val="0"/>
              </a:ext>
            </a:extLst>
          </a:blip>
          <a:srcRect b="28612"/>
          <a:stretch>
            <a:fillRect/>
          </a:stretch>
        </p:blipFill>
        <p:spPr bwMode="auto">
          <a:xfrm>
            <a:off x="1378172" y="1406526"/>
            <a:ext cx="9435655" cy="475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394064" y="1376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Cycle State Diagram</a:t>
            </a:r>
            <a:endParaRPr lang="en-IN" sz="3200" b="1" dirty="0"/>
          </a:p>
        </p:txBody>
      </p:sp>
    </p:spTree>
    <p:extLst>
      <p:ext uri="{BB962C8B-B14F-4D97-AF65-F5344CB8AC3E}">
        <p14:creationId xmlns:p14="http://schemas.microsoft.com/office/powerpoint/2010/main" val="1216340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40" y="1478773"/>
            <a:ext cx="10731500" cy="407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34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955800" y="62293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 name="Rectangle 3"/>
          <p:cNvSpPr>
            <a:spLocks noChangeArrowheads="1"/>
          </p:cNvSpPr>
          <p:nvPr/>
        </p:nvSpPr>
        <p:spPr bwMode="auto">
          <a:xfrm>
            <a:off x="4648200" y="62293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Rectangle 2"/>
          <p:cNvSpPr txBox="1">
            <a:spLocks noChangeArrowheads="1"/>
          </p:cNvSpPr>
          <p:nvPr/>
        </p:nvSpPr>
        <p:spPr>
          <a:xfrm>
            <a:off x="394064" y="1376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Format</a:t>
            </a:r>
            <a:endParaRPr lang="en-IN" sz="32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65" y="1800224"/>
            <a:ext cx="11430670" cy="396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26779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955800" y="62293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 name="Rectangle 3"/>
          <p:cNvSpPr>
            <a:spLocks noChangeArrowheads="1"/>
          </p:cNvSpPr>
          <p:nvPr/>
        </p:nvSpPr>
        <p:spPr bwMode="auto">
          <a:xfrm>
            <a:off x="4648200" y="62293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Rectangle 2"/>
          <p:cNvSpPr txBox="1">
            <a:spLocks noChangeArrowheads="1"/>
          </p:cNvSpPr>
          <p:nvPr/>
        </p:nvSpPr>
        <p:spPr>
          <a:xfrm>
            <a:off x="394064" y="1376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Format</a:t>
            </a:r>
            <a:endParaRPr lang="en-IN" sz="32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36" y="855138"/>
            <a:ext cx="6074708" cy="595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73014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955800" y="62293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 name="Rectangle 3"/>
          <p:cNvSpPr>
            <a:spLocks noChangeArrowheads="1"/>
          </p:cNvSpPr>
          <p:nvPr/>
        </p:nvSpPr>
        <p:spPr bwMode="auto">
          <a:xfrm>
            <a:off x="4648200" y="62293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Rectangle 2"/>
          <p:cNvSpPr txBox="1">
            <a:spLocks noChangeArrowheads="1"/>
          </p:cNvSpPr>
          <p:nvPr/>
        </p:nvSpPr>
        <p:spPr>
          <a:xfrm>
            <a:off x="394064" y="1376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Format</a:t>
            </a:r>
            <a:endParaRPr lang="en-IN" sz="32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1020439"/>
            <a:ext cx="6142038" cy="574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32576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5946" y="174661"/>
            <a:ext cx="10393576" cy="6556339"/>
          </a:xfrm>
          <a:prstGeom prst="rect">
            <a:avLst/>
          </a:prstGeom>
        </p:spPr>
      </p:pic>
      <p:pic>
        <p:nvPicPr>
          <p:cNvPr id="3" name="Picture 2"/>
          <p:cNvPicPr>
            <a:picLocks noChangeAspect="1"/>
          </p:cNvPicPr>
          <p:nvPr/>
        </p:nvPicPr>
        <p:blipFill>
          <a:blip r:embed="rId3"/>
          <a:stretch>
            <a:fillRect/>
          </a:stretch>
        </p:blipFill>
        <p:spPr>
          <a:xfrm>
            <a:off x="6515442" y="174661"/>
            <a:ext cx="3806125" cy="621122"/>
          </a:xfrm>
          <a:prstGeom prst="rect">
            <a:avLst/>
          </a:prstGeom>
        </p:spPr>
      </p:pic>
    </p:spTree>
    <p:extLst>
      <p:ext uri="{BB962C8B-B14F-4D97-AF65-F5344CB8AC3E}">
        <p14:creationId xmlns:p14="http://schemas.microsoft.com/office/powerpoint/2010/main" val="16588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92968" y="2754362"/>
            <a:ext cx="9525932" cy="2909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Data Transfer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Arithmetic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Logical/Bit Manipulation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String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Program Execution Transfer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Process Control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Iteration Control Instructions</a:t>
            </a:r>
          </a:p>
          <a:p>
            <a:pPr marL="342900" indent="-342900">
              <a:buFont typeface="+mj-lt"/>
              <a:buAutoNum type="arabicPeriod"/>
            </a:pPr>
            <a:endParaRPr lang="en-US" sz="2400" b="1" dirty="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2400" b="1" dirty="0">
                <a:solidFill>
                  <a:srgbClr val="FF0066"/>
                </a:solidFill>
                <a:latin typeface="Verdana" pitchFamily="34" charset="0"/>
                <a:ea typeface="Verdana" pitchFamily="34" charset="0"/>
                <a:cs typeface="Verdana" pitchFamily="34" charset="0"/>
              </a:rPr>
              <a:t>Interrupt Instructions</a:t>
            </a:r>
          </a:p>
          <a:p>
            <a:pPr marL="342900" indent="-342900">
              <a:buFontTx/>
              <a:buAutoNum type="arabicPeriod"/>
            </a:pPr>
            <a:endParaRPr lang="en-US" sz="1600" b="1" dirty="0">
              <a:solidFill>
                <a:srgbClr val="FF0066"/>
              </a:solidFill>
              <a:latin typeface="Verdana" pitchFamily="34" charset="0"/>
              <a:ea typeface="Verdana" pitchFamily="34" charset="0"/>
              <a:cs typeface="Verdana" pitchFamily="34" charset="0"/>
            </a:endParaRPr>
          </a:p>
        </p:txBody>
      </p:sp>
      <p:sp>
        <p:nvSpPr>
          <p:cNvPr id="6" name="TextBox 5"/>
          <p:cNvSpPr txBox="1"/>
          <p:nvPr/>
        </p:nvSpPr>
        <p:spPr>
          <a:xfrm>
            <a:off x="470264" y="874761"/>
            <a:ext cx="7680656" cy="461665"/>
          </a:xfrm>
          <a:prstGeom prst="rect">
            <a:avLst/>
          </a:prstGeom>
          <a:noFill/>
        </p:spPr>
        <p:txBody>
          <a:bodyPr wrap="square" rtlCol="0">
            <a:spAutoFit/>
          </a:bodyPr>
          <a:lstStyle/>
          <a:p>
            <a:r>
              <a:rPr lang="en-US" sz="2400" b="1" dirty="0">
                <a:solidFill>
                  <a:prstClr val="black"/>
                </a:solidFill>
                <a:latin typeface="Verdana" pitchFamily="34" charset="0"/>
                <a:ea typeface="Verdana" pitchFamily="34" charset="0"/>
                <a:cs typeface="Verdana" pitchFamily="34" charset="0"/>
              </a:rPr>
              <a:t>8086 supports 8 types of instructions.</a:t>
            </a:r>
          </a:p>
        </p:txBody>
      </p:sp>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spTree>
    <p:extLst>
      <p:ext uri="{BB962C8B-B14F-4D97-AF65-F5344CB8AC3E}">
        <p14:creationId xmlns:p14="http://schemas.microsoft.com/office/powerpoint/2010/main" val="298819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 b="6745"/>
          <a:stretch/>
        </p:blipFill>
        <p:spPr bwMode="auto">
          <a:xfrm>
            <a:off x="1500909" y="951537"/>
            <a:ext cx="9318345" cy="576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63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0264" y="152085"/>
            <a:ext cx="11481052" cy="717453"/>
          </a:xfrm>
          <a:prstGeom prst="rect">
            <a:avLst/>
          </a:prstGeom>
          <a:solidFill>
            <a:schemeClr val="accent2"/>
          </a:solidFill>
        </p:spPr>
        <p:txBody>
          <a:bodyPr vert="horz" lIns="91440" tIns="45720" rIns="91440" bIns="45720" rtlCol="0" anchor="ctr">
            <a:normAutofit/>
          </a:bodyPr>
          <a:lstStyle/>
          <a:p>
            <a:pPr algn="ctr"/>
            <a:r>
              <a:rPr lang="en-US" altLang="en-US" sz="3200" b="1" dirty="0"/>
              <a:t>Instruction Set</a:t>
            </a:r>
            <a:endParaRPr lang="en-IN" sz="32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1624013"/>
            <a:ext cx="924877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645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3992</TotalTime>
  <Words>202</Words>
  <Application>Microsoft Office PowerPoint</Application>
  <PresentationFormat>Widescreen</PresentationFormat>
  <Paragraphs>60</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Verdana</vt:lpstr>
      <vt:lpstr>Office Theme</vt:lpstr>
      <vt:lpstr>ECE-2002 Computer Organization and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Evolution</dc:title>
  <dc:creator>Windows User</dc:creator>
  <cp:lastModifiedBy>Kritika Bansal</cp:lastModifiedBy>
  <cp:revision>147</cp:revision>
  <dcterms:created xsi:type="dcterms:W3CDTF">2018-07-21T07:11:27Z</dcterms:created>
  <dcterms:modified xsi:type="dcterms:W3CDTF">2025-02-10T15:13:22Z</dcterms:modified>
</cp:coreProperties>
</file>